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7"/>
  </p:notesMasterIdLst>
  <p:sldIdLst>
    <p:sldId id="256" r:id="rId2"/>
    <p:sldId id="260" r:id="rId3"/>
    <p:sldId id="292" r:id="rId4"/>
    <p:sldId id="263" r:id="rId5"/>
    <p:sldId id="293" r:id="rId6"/>
    <p:sldId id="294" r:id="rId7"/>
    <p:sldId id="295" r:id="rId8"/>
    <p:sldId id="296" r:id="rId9"/>
    <p:sldId id="270" r:id="rId10"/>
    <p:sldId id="275" r:id="rId11"/>
    <p:sldId id="276" r:id="rId12"/>
    <p:sldId id="279" r:id="rId13"/>
    <p:sldId id="280" r:id="rId14"/>
    <p:sldId id="298" r:id="rId15"/>
    <p:sldId id="29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911C8-6438-4D52-B0D6-7080708A8BF3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41020-77B5-4246-AEA7-69874CC0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7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70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E2E5-76CB-4898-8BF0-BC2421FD94E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68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3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6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9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1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9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1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098EE-35B3-4FA6-B6B2-25F712C6F64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7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E2E5-76CB-4898-8BF0-BC2421FD94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9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E2E5-76CB-4898-8BF0-BC2421FD94E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49233CA-6A89-4161-9E3F-BDC54C5622E2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D2281A1-3A9C-4C2D-B1DE-8F89DDD2F4D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752601"/>
            <a:ext cx="8153400" cy="1829761"/>
          </a:xfrm>
        </p:spPr>
        <p:txBody>
          <a:bodyPr>
            <a:noAutofit/>
          </a:bodyPr>
          <a:lstStyle/>
          <a:p>
            <a:r>
              <a:rPr lang="en-US" sz="4000" dirty="0" smtClean="0"/>
              <a:t>An Industrial Knowledge Representation for Kit Building Applications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11606"/>
            <a:ext cx="7772400" cy="149379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S. Balakirsky, Z. Kootbally, C. Schlenoff, T. Kramer, S. Gupta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Presented by: Stephen Balakirsky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7200"/>
            <a:ext cx="8915400" cy="615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Planning System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9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438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Intentionally incomplete information</a:t>
            </a:r>
          </a:p>
          <a:p>
            <a:pPr lvl="1"/>
            <a:r>
              <a:rPr lang="en-US" dirty="0" smtClean="0"/>
              <a:t>Command provides task-level information; most robots will not know how to “attach-</a:t>
            </a:r>
            <a:r>
              <a:rPr lang="en-US" dirty="0" err="1" smtClean="0"/>
              <a:t>eff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Specific information needed to accomplish task is missing</a:t>
            </a:r>
          </a:p>
          <a:p>
            <a:pPr lvl="1"/>
            <a:r>
              <a:rPr lang="en-US" dirty="0" smtClean="0"/>
              <a:t>This intentional lack of information provides for decoupling of task knowledge and environment knowledge</a:t>
            </a:r>
          </a:p>
          <a:p>
            <a:r>
              <a:rPr lang="en-US" dirty="0" smtClean="0"/>
              <a:t>Executor module populates the details</a:t>
            </a:r>
          </a:p>
          <a:p>
            <a:pPr lvl="1"/>
            <a:r>
              <a:rPr lang="en-US" dirty="0" smtClean="0"/>
              <a:t>Combines </a:t>
            </a:r>
            <a:r>
              <a:rPr lang="en-US" dirty="0"/>
              <a:t>task knowledge from PDDL with environment knowledge from MySQL</a:t>
            </a:r>
          </a:p>
          <a:p>
            <a:pPr lvl="1"/>
            <a:r>
              <a:rPr lang="en-US" dirty="0"/>
              <a:t>Utilizes “Canonical Robot Command Language” as an Interlingua 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3600" dirty="0" smtClean="0"/>
              <a:t>PDDL Plan Instance File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990600"/>
            <a:ext cx="7810500" cy="2209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401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258422"/>
              </p:ext>
            </p:extLst>
          </p:nvPr>
        </p:nvGraphicFramePr>
        <p:xfrm>
          <a:off x="457200" y="1481138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Subcommand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PDDL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MySQL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Update</a:t>
                      </a:r>
                      <a:endParaRPr lang="en-US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Move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R1, effh2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locations, offsets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</a:t>
                      </a:r>
                      <a:endParaRPr lang="en-US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Actuate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 holds eff2</a:t>
                      </a:r>
                    </a:p>
                    <a:p>
                      <a:r>
                        <a:rPr lang="en-US" dirty="0" smtClean="0"/>
                        <a:t>e</a:t>
                      </a:r>
                      <a:r>
                        <a:rPr lang="en-US" smtClean="0"/>
                        <a:t>ffh2 </a:t>
                      </a:r>
                      <a:r>
                        <a:rPr lang="en-US" dirty="0" smtClean="0"/>
                        <a:t>empty</a:t>
                      </a:r>
                      <a:endParaRPr lang="en-US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Move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Offsets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</a:t>
                      </a:r>
                      <a:endParaRPr lang="en-US" dirty="0"/>
                    </a:p>
                  </a:txBody>
                  <a:tcPr marL="44873" marR="44873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</a:t>
            </a:r>
            <a:r>
              <a:rPr lang="en-US" b="1" dirty="0"/>
              <a:t>attach-</a:t>
            </a:r>
            <a:r>
              <a:rPr lang="en-US" b="1" dirty="0" err="1"/>
              <a:t>eff</a:t>
            </a:r>
            <a:r>
              <a:rPr lang="en-US" b="1" dirty="0"/>
              <a:t> r1 eff2 effh2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0" y="3733800"/>
            <a:ext cx="8229600" cy="2352675"/>
          </a:xfrm>
        </p:spPr>
        <p:txBody>
          <a:bodyPr>
            <a:normAutofit/>
          </a:bodyPr>
          <a:lstStyle/>
          <a:p>
            <a:r>
              <a:rPr lang="en-US" dirty="0" smtClean="0"/>
              <a:t>Must have mapping between PDDL actions and required robot sub-actions</a:t>
            </a:r>
          </a:p>
          <a:p>
            <a:r>
              <a:rPr lang="en-US" dirty="0" smtClean="0"/>
              <a:t>Must update knowledge base (MySQL)</a:t>
            </a:r>
          </a:p>
          <a:p>
            <a:r>
              <a:rPr lang="en-US" dirty="0" smtClean="0"/>
              <a:t>MySQL knowledge base contains all data from ontology needed by planner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tephen\Desktop\SVR-RobotLa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 bwMode="auto">
          <a:xfrm>
            <a:off x="-16796" y="533400"/>
            <a:ext cx="9160796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Complete System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3276600" cy="4525963"/>
          </a:xfrm>
        </p:spPr>
        <p:txBody>
          <a:bodyPr/>
          <a:lstStyle/>
          <a:p>
            <a:r>
              <a:rPr lang="en-US" sz="2400" dirty="0" smtClean="0"/>
              <a:t>Time to build</a:t>
            </a:r>
          </a:p>
          <a:p>
            <a:r>
              <a:rPr lang="en-US" sz="2400" dirty="0" smtClean="0"/>
              <a:t>Distance robot traveled</a:t>
            </a:r>
          </a:p>
          <a:p>
            <a:r>
              <a:rPr lang="en-US" sz="2400" dirty="0" smtClean="0"/>
              <a:t>Number of actions</a:t>
            </a:r>
          </a:p>
          <a:p>
            <a:r>
              <a:rPr lang="en-US" sz="2400" dirty="0" smtClean="0"/>
              <a:t>Useless commands</a:t>
            </a:r>
          </a:p>
          <a:p>
            <a:r>
              <a:rPr lang="en-US" sz="2400" dirty="0" smtClean="0"/>
              <a:t>Errors</a:t>
            </a:r>
          </a:p>
          <a:p>
            <a:r>
              <a:rPr lang="en-US" sz="2400" dirty="0" smtClean="0"/>
              <a:t>…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Work, Metrics</a:t>
            </a:r>
            <a:endParaRPr lang="en-US" dirty="0"/>
          </a:p>
        </p:txBody>
      </p:sp>
      <p:pic>
        <p:nvPicPr>
          <p:cNvPr id="4" name="KittingMetric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0" y="1143000"/>
            <a:ext cx="5229225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work assumes perfect actions; need techniques to gracefully cope with errors</a:t>
            </a:r>
          </a:p>
          <a:p>
            <a:r>
              <a:rPr lang="en-US" dirty="0" smtClean="0"/>
              <a:t>Migrate techniques onto real hardware with real image processing</a:t>
            </a:r>
          </a:p>
          <a:p>
            <a:r>
              <a:rPr lang="en-US" dirty="0" smtClean="0"/>
              <a:t>Extend work to apply to general assembly operations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486400" cy="48432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Process </a:t>
            </a:r>
            <a:r>
              <a:rPr lang="en-US" dirty="0"/>
              <a:t>in which </a:t>
            </a:r>
            <a:r>
              <a:rPr lang="en-US" dirty="0" smtClean="0"/>
              <a:t>individually </a:t>
            </a:r>
            <a:br>
              <a:rPr lang="en-US" dirty="0" smtClean="0"/>
            </a:br>
            <a:r>
              <a:rPr lang="en-US" dirty="0" smtClean="0"/>
              <a:t>separate </a:t>
            </a:r>
            <a:r>
              <a:rPr lang="en-US" dirty="0"/>
              <a:t>but </a:t>
            </a:r>
            <a:r>
              <a:rPr lang="en-US" dirty="0" smtClean="0"/>
              <a:t>related items </a:t>
            </a:r>
            <a:r>
              <a:rPr lang="en-US" dirty="0"/>
              <a:t>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grouped</a:t>
            </a:r>
            <a:r>
              <a:rPr lang="en-US" dirty="0"/>
              <a:t>, </a:t>
            </a:r>
            <a:r>
              <a:rPr lang="en-US" dirty="0" smtClean="0"/>
              <a:t>packaged</a:t>
            </a:r>
            <a:r>
              <a:rPr lang="en-US" dirty="0"/>
              <a:t>,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supplied together </a:t>
            </a:r>
            <a:r>
              <a:rPr lang="en-US" dirty="0"/>
              <a:t>as one </a:t>
            </a:r>
            <a:r>
              <a:rPr lang="en-US" dirty="0" smtClean="0"/>
              <a:t>unit</a:t>
            </a:r>
          </a:p>
          <a:p>
            <a:r>
              <a:rPr lang="en-US" dirty="0" smtClean="0"/>
              <a:t>Utilized in many manufacturing </a:t>
            </a:r>
            <a:br>
              <a:rPr lang="en-US" dirty="0" smtClean="0"/>
            </a:br>
            <a:r>
              <a:rPr lang="en-US" dirty="0" smtClean="0"/>
              <a:t>assembly lines</a:t>
            </a:r>
          </a:p>
          <a:p>
            <a:r>
              <a:rPr lang="en-US" dirty="0" smtClean="0"/>
              <a:t>Robotic solution requires:</a:t>
            </a:r>
          </a:p>
          <a:p>
            <a:pPr lvl="1"/>
            <a:r>
              <a:rPr lang="en-US" dirty="0" smtClean="0"/>
              <a:t>Flexibility –Many parts with </a:t>
            </a:r>
            <a:br>
              <a:rPr lang="en-US" dirty="0" smtClean="0"/>
            </a:br>
            <a:r>
              <a:rPr lang="en-US" dirty="0" smtClean="0"/>
              <a:t>varying characteristics, part-to-part inconsistences</a:t>
            </a:r>
          </a:p>
          <a:p>
            <a:pPr lvl="1"/>
            <a:r>
              <a:rPr lang="en-US" dirty="0" smtClean="0"/>
              <a:t>Agility – Changes in part supply locations, lack of </a:t>
            </a:r>
            <a:r>
              <a:rPr lang="en-US" dirty="0" err="1" smtClean="0"/>
              <a:t>fixturing</a:t>
            </a:r>
            <a:endParaRPr lang="en-US" dirty="0" smtClean="0"/>
          </a:p>
          <a:p>
            <a:pPr lvl="1"/>
            <a:r>
              <a:rPr lang="en-US" dirty="0" smtClean="0"/>
              <a:t>Rapid re-tasking – Ability to </a:t>
            </a:r>
            <a:br>
              <a:rPr lang="en-US" dirty="0" smtClean="0"/>
            </a:br>
            <a:r>
              <a:rPr lang="en-US" dirty="0" smtClean="0"/>
              <a:t>quickly build new varieties of kits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 Building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07770"/>
            <a:ext cx="3063240" cy="2297430"/>
          </a:xfrm>
          <a:prstGeom prst="rect">
            <a:avLst/>
          </a:prstGeom>
        </p:spPr>
      </p:pic>
      <p:pic>
        <p:nvPicPr>
          <p:cNvPr id="6" name="loading_the_pivot_on_the_swing_tray_before_painting_P102027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1265" y="3581400"/>
            <a:ext cx="3335575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 Planning / Simulated Robot</a:t>
            </a:r>
            <a:endParaRPr lang="en-US" dirty="0"/>
          </a:p>
        </p:txBody>
      </p:sp>
      <p:pic>
        <p:nvPicPr>
          <p:cNvPr id="4" name="FlexibleKitBuild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76338" y="1481138"/>
            <a:ext cx="6789737" cy="4525962"/>
          </a:xfrm>
        </p:spPr>
      </p:pic>
      <p:sp>
        <p:nvSpPr>
          <p:cNvPr id="2" name="TextBox 1"/>
          <p:cNvSpPr txBox="1"/>
          <p:nvPr/>
        </p:nvSpPr>
        <p:spPr>
          <a:xfrm>
            <a:off x="6324600" y="6465332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is 2x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5"/>
          <a:stretch>
            <a:fillRect/>
          </a:stretch>
        </p:blipFill>
        <p:spPr bwMode="auto">
          <a:xfrm>
            <a:off x="0" y="5324475"/>
            <a:ext cx="8237537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/>
          <a:stretch>
            <a:fillRect/>
          </a:stretch>
        </p:blipFill>
        <p:spPr bwMode="auto">
          <a:xfrm>
            <a:off x="0" y="3200400"/>
            <a:ext cx="8323263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60309"/>
            <a:ext cx="8763000" cy="174009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smtClean="0"/>
              <a:t>Ƥ = (Ʃ, </a:t>
            </a:r>
            <a:r>
              <a:rPr lang="en-US" sz="2800" b="1" i="1" dirty="0" smtClean="0"/>
              <a:t>s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, </a:t>
            </a:r>
            <a:r>
              <a:rPr lang="en-US" sz="2800" b="1" i="1" dirty="0" smtClean="0"/>
              <a:t>g</a:t>
            </a:r>
            <a:r>
              <a:rPr lang="en-US" sz="2800" b="1" dirty="0" smtClean="0"/>
              <a:t>)</a:t>
            </a:r>
          </a:p>
          <a:p>
            <a:pPr lvl="1"/>
            <a:r>
              <a:rPr lang="en-US" dirty="0" smtClean="0"/>
              <a:t>Ʃ - State transition system (possible actions)</a:t>
            </a:r>
          </a:p>
          <a:p>
            <a:pPr lvl="1"/>
            <a:r>
              <a:rPr lang="en-US" i="1" dirty="0" smtClean="0"/>
              <a:t>S</a:t>
            </a:r>
            <a:r>
              <a:rPr lang="en-US" baseline="-25000" dirty="0" smtClean="0"/>
              <a:t>0 </a:t>
            </a:r>
            <a:r>
              <a:rPr lang="en-US" dirty="0" smtClean="0"/>
              <a:t>- Initial conditions (objects and relationships)</a:t>
            </a:r>
          </a:p>
          <a:p>
            <a:pPr lvl="1"/>
            <a:r>
              <a:rPr lang="en-US" i="1" dirty="0" smtClean="0"/>
              <a:t>g</a:t>
            </a:r>
            <a:r>
              <a:rPr lang="en-US" dirty="0" smtClean="0"/>
              <a:t> – Goal conditions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Planning Problem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551" y="319683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Initial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532255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Goal Condition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352800"/>
            <a:ext cx="571500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would like to examine the knowledge requirements of this planning problem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84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432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What objects and attributes are relevant</a:t>
            </a:r>
          </a:p>
          <a:p>
            <a:pPr lvl="1"/>
            <a:r>
              <a:rPr lang="en-US" dirty="0" smtClean="0"/>
              <a:t>Taxonomy of objects</a:t>
            </a:r>
          </a:p>
          <a:p>
            <a:pPr lvl="1"/>
            <a:r>
              <a:rPr lang="en-US" dirty="0" smtClean="0"/>
              <a:t>Relationships between objects</a:t>
            </a:r>
          </a:p>
          <a:p>
            <a:r>
              <a:rPr lang="en-US" dirty="0" smtClean="0"/>
              <a:t>Actions</a:t>
            </a:r>
            <a:endParaRPr lang="en-US" dirty="0"/>
          </a:p>
          <a:p>
            <a:pPr lvl="1"/>
            <a:r>
              <a:rPr lang="en-US" dirty="0"/>
              <a:t>What actions and attributes are relevant</a:t>
            </a:r>
          </a:p>
          <a:p>
            <a:pPr lvl="1"/>
            <a:r>
              <a:rPr lang="en-US" dirty="0"/>
              <a:t>Necessary conditions for an action to occur</a:t>
            </a:r>
          </a:p>
          <a:p>
            <a:pPr lvl="1"/>
            <a:r>
              <a:rPr lang="en-US" dirty="0"/>
              <a:t>Likely results of the action</a:t>
            </a:r>
          </a:p>
          <a:p>
            <a:r>
              <a:rPr lang="en-US" dirty="0" smtClean="0"/>
              <a:t>Dynamic world</a:t>
            </a:r>
          </a:p>
          <a:p>
            <a:pPr lvl="1"/>
            <a:r>
              <a:rPr lang="en-US" dirty="0" smtClean="0"/>
              <a:t>Object attributes change over time</a:t>
            </a:r>
          </a:p>
          <a:p>
            <a:pPr lvl="1"/>
            <a:r>
              <a:rPr lang="en-US" dirty="0" smtClean="0"/>
              <a:t>Actions do not always accomplish what we want them to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Underlying Knowledge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0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State-Variable Representation</a:t>
            </a:r>
            <a:r>
              <a:rPr lang="en-US" baseline="30000" dirty="0" smtClean="0"/>
              <a:t>1</a:t>
            </a:r>
            <a:r>
              <a:rPr lang="en-US" dirty="0" smtClean="0"/>
              <a:t> (SVR) used to formally define environment’s objects, </a:t>
            </a:r>
            <a:r>
              <a:rPr lang="en-US" smtClean="0"/>
              <a:t>object relations (state), </a:t>
            </a:r>
            <a:r>
              <a:rPr lang="en-US" dirty="0" smtClean="0"/>
              <a:t>and actions</a:t>
            </a:r>
          </a:p>
          <a:p>
            <a:r>
              <a:rPr lang="en-US" dirty="0" smtClean="0"/>
              <a:t>Each state is represented by a </a:t>
            </a:r>
            <a:r>
              <a:rPr lang="en-US" dirty="0" err="1" smtClean="0"/>
              <a:t>tuple</a:t>
            </a:r>
            <a:r>
              <a:rPr lang="en-US" dirty="0" smtClean="0"/>
              <a:t> of values of </a:t>
            </a:r>
            <a:r>
              <a:rPr lang="en-US" i="1" dirty="0" smtClean="0"/>
              <a:t>n</a:t>
            </a:r>
            <a:r>
              <a:rPr lang="en-US" dirty="0" smtClean="0"/>
              <a:t> state variables {x</a:t>
            </a:r>
            <a:r>
              <a:rPr lang="en-US" baseline="-25000" dirty="0" smtClean="0"/>
              <a:t>1</a:t>
            </a:r>
            <a:r>
              <a:rPr lang="en-US" dirty="0" smtClean="0"/>
              <a:t>,…,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}</a:t>
            </a:r>
          </a:p>
          <a:p>
            <a:r>
              <a:rPr lang="en-US" dirty="0" smtClean="0"/>
              <a:t>Action is represented by a partial function that maps this tuple into some other tuple of values of the </a:t>
            </a:r>
            <a:r>
              <a:rPr lang="en-US" i="1" dirty="0" smtClean="0"/>
              <a:t>n</a:t>
            </a:r>
            <a:r>
              <a:rPr lang="en-US" dirty="0" smtClean="0"/>
              <a:t> state variables</a:t>
            </a:r>
          </a:p>
          <a:p>
            <a:r>
              <a:rPr lang="en-US" dirty="0" smtClean="0"/>
              <a:t>SVR is not a standard interchange language</a:t>
            </a:r>
          </a:p>
          <a:p>
            <a:pPr lvl="1"/>
            <a:r>
              <a:rPr lang="en-US" dirty="0" smtClean="0"/>
              <a:t>Can encode the SVR into Planning Domain Definition Language (PDDL)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Objects, Relationships, and Actions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6396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/>
              <a:t>1</a:t>
            </a:r>
            <a:r>
              <a:rPr lang="en-US" sz="1200" dirty="0" smtClean="0"/>
              <a:t>Dana </a:t>
            </a:r>
            <a:r>
              <a:rPr lang="en-US" sz="1200" dirty="0" err="1" smtClean="0"/>
              <a:t>Nau</a:t>
            </a:r>
            <a:r>
              <a:rPr lang="en-US" sz="1200" dirty="0" smtClean="0"/>
              <a:t>, </a:t>
            </a:r>
            <a:r>
              <a:rPr lang="en-US" sz="1200" dirty="0" err="1" smtClean="0"/>
              <a:t>Malik</a:t>
            </a:r>
            <a:r>
              <a:rPr lang="en-US" sz="1200" dirty="0" smtClean="0"/>
              <a:t> </a:t>
            </a:r>
            <a:r>
              <a:rPr lang="en-US" sz="1200" dirty="0" err="1" smtClean="0"/>
              <a:t>Ghallab</a:t>
            </a:r>
            <a:r>
              <a:rPr lang="en-US" sz="1200" dirty="0" smtClean="0"/>
              <a:t>, and Paolo </a:t>
            </a:r>
            <a:r>
              <a:rPr lang="en-US" sz="1200" dirty="0" err="1" smtClean="0"/>
              <a:t>Traverso</a:t>
            </a:r>
            <a:r>
              <a:rPr lang="en-US" sz="1200" dirty="0" smtClean="0"/>
              <a:t>. 2004. </a:t>
            </a:r>
            <a:r>
              <a:rPr lang="en-US" sz="1200" i="1" dirty="0" smtClean="0"/>
              <a:t>Automated Planning: Theory &amp; Practice</a:t>
            </a:r>
            <a:r>
              <a:rPr lang="en-US" sz="1200" dirty="0" smtClean="0"/>
              <a:t>. Morgan Kaufmann Publishers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Entire kitting domain composed of: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28 predicate expressions that act as preconditions or are acted upon during effects:</a:t>
            </a:r>
            <a:r>
              <a:rPr lang="en-US" dirty="0" smtClean="0"/>
              <a:t> </a:t>
            </a:r>
            <a:r>
              <a:rPr lang="en-US" i="1" dirty="0" err="1" smtClean="0"/>
              <a:t>rhold</a:t>
            </a:r>
            <a:r>
              <a:rPr lang="en-US" i="1" dirty="0" smtClean="0"/>
              <a:t>-empty, r-with-</a:t>
            </a:r>
            <a:r>
              <a:rPr lang="en-US" i="1" dirty="0" err="1" smtClean="0"/>
              <a:t>eff</a:t>
            </a:r>
            <a:r>
              <a:rPr lang="en-US" i="1" dirty="0" smtClean="0"/>
              <a:t>, kit-tray-location, worktable-empty, …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9 high-level </a:t>
            </a:r>
            <a:r>
              <a:rPr lang="en-US" dirty="0" smtClean="0">
                <a:solidFill>
                  <a:srgbClr val="00B0F0"/>
                </a:solidFill>
              </a:rPr>
              <a:t>operators (actions):</a:t>
            </a:r>
            <a:r>
              <a:rPr lang="en-US" dirty="0" smtClean="0"/>
              <a:t> </a:t>
            </a:r>
            <a:r>
              <a:rPr lang="en-US" i="1" dirty="0" smtClean="0"/>
              <a:t>take-kit-tray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i="1" dirty="0" smtClean="0"/>
              <a:t>put-kit-tray</a:t>
            </a:r>
            <a:r>
              <a:rPr lang="en-US" dirty="0" smtClean="0"/>
              <a:t>, </a:t>
            </a:r>
            <a:r>
              <a:rPr lang="en-US" i="1" dirty="0" smtClean="0"/>
              <a:t>take-kit</a:t>
            </a:r>
            <a:r>
              <a:rPr lang="en-US" dirty="0" smtClean="0"/>
              <a:t>, </a:t>
            </a:r>
            <a:r>
              <a:rPr lang="en-US" i="1" dirty="0" smtClean="0"/>
              <a:t>put-kit</a:t>
            </a:r>
            <a:r>
              <a:rPr lang="en-US" dirty="0" smtClean="0"/>
              <a:t>, </a:t>
            </a:r>
            <a:r>
              <a:rPr lang="en-US" i="1" dirty="0" smtClean="0"/>
              <a:t>take-part</a:t>
            </a:r>
            <a:r>
              <a:rPr lang="en-US" dirty="0" smtClean="0"/>
              <a:t>, </a:t>
            </a:r>
            <a:r>
              <a:rPr lang="en-US" i="1" dirty="0" smtClean="0"/>
              <a:t>put-part</a:t>
            </a:r>
            <a:r>
              <a:rPr lang="en-US" dirty="0" smtClean="0"/>
              <a:t>, </a:t>
            </a:r>
            <a:r>
              <a:rPr lang="en-US" i="1" dirty="0" smtClean="0"/>
              <a:t>attach-eff</a:t>
            </a:r>
            <a:r>
              <a:rPr lang="en-US" dirty="0" smtClean="0"/>
              <a:t>, </a:t>
            </a:r>
            <a:r>
              <a:rPr lang="en-US" i="1" dirty="0" smtClean="0"/>
              <a:t>remove-eff, create-kit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</a:t>
            </a:r>
            <a:r>
              <a:rPr lang="en-US" dirty="0"/>
              <a:t>Domain Definition Language (PDDL)</a:t>
            </a:r>
          </a:p>
        </p:txBody>
      </p:sp>
      <p:pic>
        <p:nvPicPr>
          <p:cNvPr id="7" name="Picture 6" descr="C:\Users\kalucard\Desktop\take-kit-tra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42716"/>
            <a:ext cx="8641080" cy="3415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30906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Planning language not designed for knowledge representation</a:t>
            </a:r>
          </a:p>
          <a:p>
            <a:pPr lvl="1"/>
            <a:r>
              <a:rPr lang="en-US" dirty="0" smtClean="0"/>
              <a:t>Lacks a taxonomy of objects</a:t>
            </a:r>
          </a:p>
          <a:p>
            <a:pPr lvl="1"/>
            <a:r>
              <a:rPr lang="en-US" dirty="0" smtClean="0"/>
              <a:t>No representation of relationships or constraints between objects</a:t>
            </a:r>
          </a:p>
          <a:p>
            <a:pPr marL="630936" lvl="2" indent="0">
              <a:buNone/>
            </a:pPr>
            <a:endParaRPr lang="en-US" dirty="0" smtClean="0"/>
          </a:p>
          <a:p>
            <a:r>
              <a:rPr lang="en-US" dirty="0" smtClean="0"/>
              <a:t>An ontology provides for all of the above through entities, data properties, and object properties</a:t>
            </a:r>
          </a:p>
          <a:p>
            <a:pPr lvl="1"/>
            <a:r>
              <a:rPr lang="en-US" dirty="0" smtClean="0"/>
              <a:t>Web Ontology Language (OWL) can be used to represent objects, relationships, and constraints</a:t>
            </a:r>
          </a:p>
          <a:p>
            <a:pPr lvl="1"/>
            <a:r>
              <a:rPr lang="en-US" dirty="0" smtClean="0"/>
              <a:t>OWL Services (OWL-S) and the Semantic Web Rule Language (SWRL) can be used to represent actions, preconditions, and effects</a:t>
            </a:r>
          </a:p>
          <a:p>
            <a:r>
              <a:rPr lang="en-US" dirty="0" smtClean="0"/>
              <a:t>Tools exist to move from OWL and OWL-S/SWRL to PDDL representations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SVR - PDDL Limitations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152400" y="4419600"/>
            <a:ext cx="8852460" cy="1323975"/>
            <a:chOff x="201208" y="4238625"/>
            <a:chExt cx="8852460" cy="1323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08" y="4238625"/>
              <a:ext cx="8852460" cy="13239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1208" y="4355068"/>
              <a:ext cx="3227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Example Class Hierarchy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10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of static files with no real-time information</a:t>
            </a:r>
          </a:p>
          <a:p>
            <a:pPr lvl="1"/>
            <a:r>
              <a:rPr lang="en-US" dirty="0" smtClean="0"/>
              <a:t>Can auto-generate MySQL database from OWL instance file and maintain database with sensor processing</a:t>
            </a:r>
          </a:p>
          <a:p>
            <a:pPr lvl="1"/>
            <a:r>
              <a:rPr lang="en-US" dirty="0" smtClean="0"/>
              <a:t>Can re-generate OWL instance file to allow for continued reasoning</a:t>
            </a:r>
          </a:p>
          <a:p>
            <a:r>
              <a:rPr lang="en-US" dirty="0" smtClean="0"/>
              <a:t>Now have a hybrid knowledge structure</a:t>
            </a:r>
            <a:endParaRPr lang="en-US" dirty="0"/>
          </a:p>
          <a:p>
            <a:pPr lvl="1"/>
            <a:r>
              <a:rPr lang="en-US" dirty="0" smtClean="0"/>
              <a:t>OWL, OWL-S/SWRL for static snapshot of information</a:t>
            </a:r>
          </a:p>
          <a:p>
            <a:pPr lvl="1"/>
            <a:r>
              <a:rPr lang="en-US" dirty="0" smtClean="0"/>
              <a:t>MySQL for dynamic knowledge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9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625</TotalTime>
  <Words>633</Words>
  <Application>Microsoft Office PowerPoint</Application>
  <PresentationFormat>On-screen Show (4:3)</PresentationFormat>
  <Paragraphs>114</Paragraphs>
  <Slides>15</Slides>
  <Notes>12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Concourse</vt:lpstr>
      <vt:lpstr>An Industrial Knowledge Representation for Kit Building Applications</vt:lpstr>
      <vt:lpstr>Kit Building</vt:lpstr>
      <vt:lpstr>Real Planning / Simulated Robot</vt:lpstr>
      <vt:lpstr>Planning Problem</vt:lpstr>
      <vt:lpstr>Underlying Knowledge Representation</vt:lpstr>
      <vt:lpstr>Objects, Relationships, and Actions</vt:lpstr>
      <vt:lpstr>Planning Domain Definition Language (PDDL)</vt:lpstr>
      <vt:lpstr>SVR - PDDL Limitations</vt:lpstr>
      <vt:lpstr>Dynamics</vt:lpstr>
      <vt:lpstr>Planning System in Action</vt:lpstr>
      <vt:lpstr>PDDL Plan Instance File</vt:lpstr>
      <vt:lpstr>Example: attach-eff r1 eff2 effh2 </vt:lpstr>
      <vt:lpstr>Complete System Architecture</vt:lpstr>
      <vt:lpstr>Future Work, Metrics</vt:lpstr>
      <vt:lpstr>Future Work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Industrial Knowledge Representation for Kit Building Applications</dc:title>
  <dc:creator>Stephen B. Balakirsky</dc:creator>
  <cp:lastModifiedBy>Stephen Balakirsky</cp:lastModifiedBy>
  <cp:revision>18</cp:revision>
  <dcterms:created xsi:type="dcterms:W3CDTF">2012-09-19T12:49:37Z</dcterms:created>
  <dcterms:modified xsi:type="dcterms:W3CDTF">2012-10-06T19:42:51Z</dcterms:modified>
</cp:coreProperties>
</file>